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92" r:id="rId2"/>
  </p:sldMasterIdLst>
  <p:notesMasterIdLst>
    <p:notesMasterId r:id="rId35"/>
  </p:notesMasterIdLst>
  <p:sldIdLst>
    <p:sldId id="256" r:id="rId3"/>
    <p:sldId id="259" r:id="rId4"/>
    <p:sldId id="257" r:id="rId5"/>
    <p:sldId id="260" r:id="rId6"/>
    <p:sldId id="258" r:id="rId7"/>
    <p:sldId id="261" r:id="rId8"/>
    <p:sldId id="262" r:id="rId9"/>
    <p:sldId id="263" r:id="rId10"/>
    <p:sldId id="264" r:id="rId11"/>
    <p:sldId id="267" r:id="rId12"/>
    <p:sldId id="265" r:id="rId13"/>
    <p:sldId id="266" r:id="rId14"/>
    <p:sldId id="269" r:id="rId15"/>
    <p:sldId id="268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2746" autoAdjust="0"/>
  </p:normalViewPr>
  <p:slideViewPr>
    <p:cSldViewPr snapToGrid="0">
      <p:cViewPr>
        <p:scale>
          <a:sx n="70" d="100"/>
          <a:sy n="70" d="100"/>
        </p:scale>
        <p:origin x="1094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0A41-4218-46A2-BE50-A3ACE0A17A3A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D85DF-D14C-43D3-B74C-F8DB053967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91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Mimicking NP NTs, reduce overall neural activity in pain pathways</a:t>
            </a:r>
          </a:p>
          <a:p>
            <a:r>
              <a:rPr lang="en-US" dirty="0"/>
              <a:t>Side effects: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sedation, dizziness, nausea, vomiting, constipation, physical dependence, tolerance, and respiratory depression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85DF-D14C-43D3-B74C-F8DB053967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05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Formalin test: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phase-1 activity was prominent in A beta and A delta fibers as well as in high-threshold C nociceptive afferent fibers. Phase-2 activity was observed in A delta fibers with receptive fields in hairy skin and in all mechanically sensitive C fibers.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85DF-D14C-43D3-B74C-F8DB053967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5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Tf</a:t>
            </a:r>
            <a:r>
              <a:rPr lang="en-US" dirty="0"/>
              <a:t> is of particular interest because of substantial expression of </a:t>
            </a:r>
            <a:r>
              <a:rPr lang="en-US" dirty="0" err="1"/>
              <a:t>Tf</a:t>
            </a:r>
            <a:r>
              <a:rPr lang="en-US" dirty="0"/>
              <a:t> receptors on brain capillaries. On the other hand, though </a:t>
            </a:r>
            <a:r>
              <a:rPr lang="en-US" dirty="0" err="1"/>
              <a:t>Lf</a:t>
            </a:r>
            <a:r>
              <a:rPr lang="en-US" dirty="0"/>
              <a:t> has been demonstrated to cross the BBB via receptor-mediated transcytosis, there are very few studies signifying the potential of </a:t>
            </a:r>
            <a:r>
              <a:rPr lang="en-US" dirty="0" err="1"/>
              <a:t>Lf</a:t>
            </a:r>
            <a:r>
              <a:rPr lang="en-US" dirty="0"/>
              <a:t> as brain delivery vector.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85DF-D14C-43D3-B74C-F8DB053967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79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LTG displays biphasic plasma behavior and undergoes initial distribution phase followed by prolonged elimination phase which is in congruent with the previous reports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85DF-D14C-43D3-B74C-F8DB053967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2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Lf</a:t>
            </a:r>
            <a:r>
              <a:rPr lang="en-US" dirty="0"/>
              <a:t> superior to </a:t>
            </a:r>
            <a:r>
              <a:rPr lang="en-US" dirty="0" err="1"/>
              <a:t>Tf</a:t>
            </a:r>
            <a:r>
              <a:rPr lang="en-US" dirty="0"/>
              <a:t>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 endogenous concentration, cationic charge, and unidirectional transport in case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could be major reasons for enhanced uptake of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-conjugated nanoparticles in the brain when compared against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-conjugated nanoparticles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D85DF-D14C-43D3-B74C-F8DB053967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94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74C13-1C81-44CF-8BA8-6CED45B4EE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5F058C-E610-4100-B536-97893E578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47C8E-F1B9-46B4-850C-743BE0C26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7A6FD-7B87-43D7-92B1-36C74366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E8516-475B-4329-964F-8D1069E91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3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DF34-74BD-486F-B62D-27E4B153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C60DC5-0CC0-4983-8A26-F5E1D6F12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FC9E82-90C1-4B36-B865-C0AA94B7A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B030E3-290C-4D44-8347-555E357D5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9EFA0-5D84-4C1E-B542-1C9BA84B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9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F4DC2-9DAE-43C8-AFD0-6770F9A0DC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F223B-643B-4B06-842F-BA3448BEA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02CCD-2C10-49F2-88D1-A577DC16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BF7A4-9DEC-46A2-A0A0-883B0BD81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B1CC6-03B2-44F9-9563-C5974FA7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324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36EFE-8FD9-4D89-9F05-0B02248AA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3BA1D6-95CB-4D4F-A951-BFF7E33DFE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E8D6C-B44A-4EC6-B28F-4074F619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7FC5-5B55-451F-B47A-D9724A133AAA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7A99A-3A00-4338-91EB-E3D152F4F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E3DE6-B4BC-4F29-BDF8-CEA671A9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51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884F-6ED0-43E7-83FA-4DED0AC5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33359-01CA-4AA4-87E4-456D549F1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DB041-8D97-48E0-8A65-C1588256C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EE027-8E13-4482-9A76-71748FCBA0A5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1FBF5-F9B8-4CE3-8682-0E2327835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F9BAA-34CC-4186-BBE1-390A5F75C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40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DEFE3-6E2B-4843-8D67-DE2FBD518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ADA4-C5E8-45B6-A0D0-81706B6D6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4AA4-926F-44B2-8F82-33F8498A8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99C70-A888-42C1-BDDD-803D9F82935E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6426F-C283-4084-8131-60BBDCCB6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8F3D3-EDC9-4AA9-9636-8147B943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83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D119F-5D17-4EB3-A4C0-2A969C5F7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550AEB-1E06-4ED9-8967-D4800322D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08A26C-858A-4AD4-A99F-C4BB0BB6D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143EBF-336F-4E5D-98DA-2DA9ABBE0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1C90E-311C-4EAE-BD1F-B8F59384CC4A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8F0B-8F36-4675-BBDE-BB59BF3EC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5E448-FF28-49D4-B3F9-ECA4F7986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44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D522-7467-40F5-BE9F-4DACEE6C0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70012-D5A5-4A71-8E87-700C180B6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F926C-D1FB-4F12-9595-4E1A83396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E4682-27A9-4000-AC1C-44C435155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009E20-2E2A-41CB-A03A-2B7BF4FA8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D2449E-CD96-4E33-803C-F70BC91A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8B9FB-0846-41BC-8378-04C11847AA98}" type="datetime1">
              <a:rPr lang="en-US" smtClean="0"/>
              <a:t>11/15/2019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8000E2-BBA5-4C00-BD7F-ACD51575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40431-DB9E-4F07-831D-9290EEE5C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8124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63813-3388-456B-BAD3-DF8135C76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2D25E-95D3-464F-9EE1-8A3811F3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4F1B3-0CAF-474B-9E2D-D7FF4C0C2663}" type="datetime1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BB435-0585-4CD1-A307-4032D75D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FFA26D-53EF-4CC8-81C0-F0E4ADDE9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4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FB76B-C909-423A-9454-A4624A857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23193-533F-4592-BA47-900E22060BD1}" type="datetime1">
              <a:rPr lang="en-US" smtClean="0"/>
              <a:t>11/15/2019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113145-CFC4-4B45-86E5-22D06728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5516C-C2D0-4DDA-8BBB-92F71E50B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33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4A9A0-8B27-4E5C-86FE-94CA6874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64E65D-E8BB-4038-AD21-8D7496108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10837-54C9-4633-BE78-B33DBDCA6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3F182-F9A1-41CF-A4FD-000989EB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00C6-071E-47DB-988E-9C27362C5ED5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06A649-4888-4BC5-B04C-6F207E2E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CE45BE-8577-482E-B8E5-8F8A97E7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9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CEBB7-692B-4503-B93E-2C2AAAF32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44C8B7-7C2F-47BF-B3F0-E72EE7DB8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10166-427A-4ADC-BD6B-79A2E76B8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E6E8F0-09E0-4D0A-A6D3-C28F0C38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90D107-5E23-4F3C-83F0-864ED9DB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33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AC16-60B8-43A7-8F43-80F96D0C2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8DB10-B03B-4772-814E-4BE337C35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7EC5BF-63BE-48EA-936A-23854D2A5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1B5431-1367-42DF-9DB0-A699B141C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90EEF-7D03-4518-B646-06321164D6EC}" type="datetime1">
              <a:rPr lang="en-US" smtClean="0"/>
              <a:t>11/15/2019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1B253C-9680-4A26-8BE8-86AF3D53C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C6A97-613F-4C4B-8CEA-03E8CDE8C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803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55007-5A41-4F5F-8576-4F21632C6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AEDFF9-F194-4370-AB6D-E47F05C6CF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938B8-105B-440B-8380-6523C8D3D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F214-4BAE-406A-8BD6-7282D7A9A850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0CE90E-0B07-467B-9EC9-69B21B996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26F2A-250A-45DE-80B7-22B5C6154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08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EB1FB-2C9C-4E18-B957-CC63CFC3E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5F6A87-917E-468D-9D99-7A4CD49FA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12797-4C7A-4DC4-8CE1-8701918E3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C7A4D-19DA-40F4-936D-12F0F06A6794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C998C-74D3-4E14-B0F8-39EE81D5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A2317-B5CC-4D8D-9E24-811543A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5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C53F-855A-40BF-9D63-19F60941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0A45-C4C8-4F0D-9471-DC9AED31E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C0797-E2A6-4487-9CAF-BE882F015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3E277-CCD6-40CC-A037-31CC8082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5DEA2-20BA-4E5A-9A21-7ADBEB5F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24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04497-2F51-41CB-85AC-85162778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DC6A2-CF0F-47E5-85E3-096DBA5F2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292BF-34D0-49FA-B385-3D01B76A2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66CDF-5EE2-4117-91FA-41264BBC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2BB67-C3E9-40A0-93B6-0DD325870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D18DF-5612-480A-8B6C-A99C64CF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12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8245-06A8-4258-A7BC-AFD1A87C3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FAB5E-AB36-4956-81E3-DF0FFD3AE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9B0AB6-869E-4DBE-8A3C-AB7A1C5C83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69E76-0AC3-4247-84DF-004863C90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5CB503-8F6C-438B-9BFA-1275508CED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C05596-88B2-4068-A0C7-F73F5B79F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4E18C-25E1-4FD6-BFF6-08A0E7AC2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FB14B0-0C91-44B6-8ECD-ED00FF4B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2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4761B-C162-48B5-85A9-ACBE9CFE4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5550B4-0B18-4FA6-B06A-9C2B4F65B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5B884A-1F30-42A0-9E3D-D59D82737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10131-363E-40EE-AAF3-E1F66B859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214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E6BE7D-4837-4163-A555-6417685B1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0692B-4B0C-4CAE-BBFA-86B119B0C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F0A83E-C9D6-488C-A1D6-F8F307A89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024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FC2A3-C92E-43D7-8CEC-CCA212F15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458A-21DB-40E8-B7DD-118CB275F5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0688B-9F59-4FBC-9640-BBE2768F15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C811F-2EE2-4829-99E3-231F64DC8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C4BA7-F8FC-46B0-A5F9-23277CECF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AD227E-E6E9-4E39-858C-A1900BC3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0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5F302-31C8-4B80-BC3D-191A387DC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F8B6F7-53FC-40A2-AF81-A11965867D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84428A-2C99-4A8E-8EA8-741B216FEE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4D6AD-F987-4CC2-B376-E9D9CB635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DBA53-E988-4CCB-80B1-412EAC5EE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B7D70-0BCD-4E37-B0EA-E48BAEE2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71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397858-DE35-40A8-8EBA-F3D92F46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2E722-B8FA-4823-835C-41C22AEC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5F9E8-63FF-47CC-8A6C-FF267C480B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11/15/2019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C266AD-3F2C-4954-A7F0-CFE6547348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64C16-EFC9-4328-9F60-8FAC5B0AA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35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5F63D8-A633-4098-95E0-12CF8E981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4F845-DD03-4E78-A869-70C5478015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1A3D5-272F-4A45-98A2-66C6698B5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4EB33-F30E-4151-A146-630E49E1A1BF}" type="datetime1">
              <a:rPr lang="en-US" smtClean="0"/>
              <a:t>11/15/2019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9F555-A8F9-46DE-8495-0755064029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E3DA8-14C4-4041-BC7E-A7FBEC195F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AF856-848C-4521-8CED-DE591289DB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B8FC697-46D8-4494-99CC-F70ED1DF57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343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B65E5A-ADAF-4863-BC74-70AFEA31F5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Potential Role of Nanoparticles in Pain Treatment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A9851-D6B5-43E0-A4AF-6A37C3445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Jess Hoynoski</a:t>
            </a:r>
          </a:p>
        </p:txBody>
      </p:sp>
    </p:spTree>
    <p:extLst>
      <p:ext uri="{BB962C8B-B14F-4D97-AF65-F5344CB8AC3E}">
        <p14:creationId xmlns:p14="http://schemas.microsoft.com/office/powerpoint/2010/main" val="171867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ABFEC-FFD9-42E0-B4EA-67ECB818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Gabapentin and Tramadol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FD2FC-D9B4-484A-9563-5E4346F73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Gabapentin</a:t>
            </a:r>
          </a:p>
          <a:p>
            <a:pPr lvl="1"/>
            <a:r>
              <a:rPr lang="en-US" dirty="0"/>
              <a:t>Anticonvulsant</a:t>
            </a:r>
          </a:p>
          <a:p>
            <a:pPr lvl="1"/>
            <a:r>
              <a:rPr lang="en-US" dirty="0"/>
              <a:t>Alpha 2-delta subunit Ca</a:t>
            </a:r>
            <a:r>
              <a:rPr lang="en-US" baseline="30000" dirty="0"/>
              <a:t>2+ </a:t>
            </a:r>
            <a:r>
              <a:rPr lang="en-US" dirty="0"/>
              <a:t>voltage-gated channel blocker</a:t>
            </a:r>
          </a:p>
          <a:p>
            <a:r>
              <a:rPr lang="en-US" dirty="0"/>
              <a:t>Tramadol</a:t>
            </a:r>
          </a:p>
          <a:p>
            <a:pPr lvl="1"/>
            <a:r>
              <a:rPr lang="en-US" dirty="0"/>
              <a:t>Opioid pain reliever</a:t>
            </a:r>
          </a:p>
          <a:p>
            <a:pPr lvl="1"/>
            <a:r>
              <a:rPr lang="en-US" dirty="0"/>
              <a:t>Activates mu opioid receptor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606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logo&#10;&#10;Description automatically generated">
            <a:extLst>
              <a:ext uri="{FF2B5EF4-FFF2-40B4-BE49-F238E27FC236}">
                <a16:creationId xmlns:a16="http://schemas.microsoft.com/office/drawing/2014/main" id="{0F2A94F2-1A15-4977-A5D0-40F6DB89F0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4" r="-2" b="-2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6002053-4FE7-4B81-AA98-02551C132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18" y="629266"/>
            <a:ext cx="4322618" cy="5106516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+mn-lt"/>
              </a:rPr>
              <a:t>Gabapentin: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- increased reaction times (TF)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- reduced licking time (FT)</a:t>
            </a: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- increased latency (HT)</a:t>
            </a:r>
            <a:br>
              <a:rPr lang="en-US" sz="3200" dirty="0">
                <a:latin typeface="+mn-lt"/>
              </a:rPr>
            </a:br>
            <a:br>
              <a:rPr lang="en-US" sz="3200" dirty="0">
                <a:latin typeface="+mn-lt"/>
              </a:rPr>
            </a:br>
            <a:r>
              <a:rPr lang="en-US" sz="3200" dirty="0">
                <a:latin typeface="+mn-lt"/>
              </a:rPr>
              <a:t>Tramadol shows similar trends</a:t>
            </a:r>
            <a:br>
              <a:rPr lang="en-US" sz="3200" dirty="0">
                <a:latin typeface="+mn-lt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F2E5BD-77E5-4228-9D1B-3F1B4E5ADA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5378245"/>
            <a:ext cx="3990128" cy="1474624"/>
          </a:xfrm>
        </p:spPr>
        <p:txBody>
          <a:bodyPr anchor="b"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Diabetic peripheral neuropathy (DPN), formalin test (FT), hot plate test (HP), tail flick (TF)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829D51-EFFB-41E8-B45F-87C5D34E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3928" y="6356350"/>
            <a:ext cx="685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fld id="{287AF856-848C-4521-8CED-DE591289DBCB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65A0-B08C-43C6-BA8A-FEA0C70F0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take away message: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35E3-2179-4B84-96FB-A22FB39B79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Anticonvulsant medications like gabapentin may be more effective than some opioids for treating pain</a:t>
            </a:r>
          </a:p>
        </p:txBody>
      </p:sp>
    </p:spTree>
    <p:extLst>
      <p:ext uri="{BB962C8B-B14F-4D97-AF65-F5344CB8AC3E}">
        <p14:creationId xmlns:p14="http://schemas.microsoft.com/office/powerpoint/2010/main" val="79678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F342-CE13-4089-AD49-1FB51AF60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Protein-Functionalized PLGA Nanoparticles of Lamotrigine for Neuropathic</a:t>
            </a:r>
            <a:br>
              <a:rPr lang="en-US" dirty="0"/>
            </a:br>
            <a:r>
              <a:rPr lang="en-US" dirty="0"/>
              <a:t>Pain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BFD13E-E502-4BAF-A4FA-8901979FB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Jigar Lalani, Sushilkumar Patil, Atul Kolate, Riddhi Lalani, and Ambikanandan Misra</a:t>
            </a:r>
          </a:p>
          <a:p>
            <a:pPr algn="ctr"/>
            <a:r>
              <a:rPr lang="sv-SE" dirty="0">
                <a:solidFill>
                  <a:schemeClr val="tx1"/>
                </a:solidFill>
              </a:rPr>
              <a:t>2015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905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82CA-B710-4DD0-9523-0698A055E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45268-2496-4663-A090-8C3C2F112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Lamotrigine</a:t>
            </a:r>
          </a:p>
          <a:p>
            <a:pPr lvl="1"/>
            <a:r>
              <a:rPr lang="en-US" dirty="0"/>
              <a:t>Anticonvulsant</a:t>
            </a:r>
          </a:p>
          <a:p>
            <a:pPr lvl="1"/>
            <a:r>
              <a:rPr lang="en-US" dirty="0"/>
              <a:t>Selective Na</a:t>
            </a:r>
            <a:r>
              <a:rPr lang="en-US" baseline="30000" dirty="0"/>
              <a:t>+</a:t>
            </a:r>
            <a:r>
              <a:rPr lang="en-US" dirty="0"/>
              <a:t> and Ca</a:t>
            </a:r>
            <a:r>
              <a:rPr lang="en-US" baseline="30000" dirty="0"/>
              <a:t>2+ </a:t>
            </a:r>
            <a:r>
              <a:rPr lang="en-US" dirty="0"/>
              <a:t>channel blocker</a:t>
            </a:r>
          </a:p>
          <a:p>
            <a:r>
              <a:rPr lang="en-US" dirty="0"/>
              <a:t>How to increase drug delivery across the BBB?</a:t>
            </a:r>
          </a:p>
          <a:p>
            <a:pPr lvl="1"/>
            <a:r>
              <a:rPr lang="en-US" dirty="0"/>
              <a:t>Exploit the presence of active transport mechanisms for supply of nutrients and ions to the brain</a:t>
            </a:r>
          </a:p>
          <a:p>
            <a:pPr lvl="1"/>
            <a:r>
              <a:rPr lang="en-US" dirty="0"/>
              <a:t>The ion transport generally occurs via receptor-mediated endocytosis of non-heme iron-binding glycoproteins</a:t>
            </a:r>
          </a:p>
          <a:p>
            <a:pPr lvl="2"/>
            <a:r>
              <a:rPr lang="en-US" dirty="0"/>
              <a:t>Transferrin (</a:t>
            </a:r>
            <a:r>
              <a:rPr lang="en-US" dirty="0" err="1"/>
              <a:t>Tf</a:t>
            </a:r>
            <a:r>
              <a:rPr lang="en-US" dirty="0"/>
              <a:t>)</a:t>
            </a:r>
          </a:p>
          <a:p>
            <a:pPr lvl="2"/>
            <a:r>
              <a:rPr lang="en-US" dirty="0" err="1"/>
              <a:t>Lactotransferrin</a:t>
            </a:r>
            <a:r>
              <a:rPr lang="en-US" dirty="0"/>
              <a:t> (</a:t>
            </a:r>
            <a:r>
              <a:rPr lang="en-US" dirty="0" err="1"/>
              <a:t>Lf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Melanotransferrin</a:t>
            </a:r>
          </a:p>
        </p:txBody>
      </p:sp>
    </p:spTree>
    <p:extLst>
      <p:ext uri="{BB962C8B-B14F-4D97-AF65-F5344CB8AC3E}">
        <p14:creationId xmlns:p14="http://schemas.microsoft.com/office/powerpoint/2010/main" val="3491375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4696-37B7-42DC-BB00-88E6ED341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Blood and brain levels of LTG and LTG-loaded NPs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3E323-7742-47E9-ADDE-BA2BD576D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4068"/>
            <a:ext cx="12192000" cy="428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81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7A7B7-972E-4D8A-B54E-B8299F95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 10: Organ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7E62F9-B160-4556-B0F0-8B9A32A7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4529"/>
            <a:ext cx="12192000" cy="3738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28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EFA54-6D62-4CCA-A8B9-B71CCC9A2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 10: Organ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A3AFB6-22B0-46D3-B41C-27B0FF004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41413"/>
            <a:ext cx="12192000" cy="367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286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AC4C-7EA2-4633-8CA2-A59B8DC7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Fig. 10: Organ Distribution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43000-D530-4577-BD79-BB8B660D9F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2088312"/>
            <a:ext cx="7591425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05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DE1212-03FC-43F8-BDAD-A59D548A8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781050"/>
            <a:ext cx="10220325" cy="607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0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7942A-C93F-4A00-B554-2F5BC97D3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 (IASP)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ABB05-F259-4EDF-A4F4-9160E3089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4" y="2076450"/>
            <a:ext cx="5328385" cy="3714749"/>
          </a:xfrm>
        </p:spPr>
        <p:txBody>
          <a:bodyPr/>
          <a:lstStyle/>
          <a:p>
            <a:r>
              <a:rPr lang="en-US" b="1" dirty="0"/>
              <a:t>Pain</a:t>
            </a:r>
            <a:r>
              <a:rPr lang="en-US" dirty="0"/>
              <a:t>: An unpleasant sensory and emotional experience associated with actual or potential tissue damage, or described in terms of such damage</a:t>
            </a:r>
          </a:p>
          <a:p>
            <a:r>
              <a:rPr lang="en-US" b="1" dirty="0"/>
              <a:t>Nociception</a:t>
            </a:r>
            <a:r>
              <a:rPr lang="en-US" dirty="0"/>
              <a:t>: The neural process of encoding noxious stimuli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282EE7-2861-487F-A3D0-780FDB20D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006"/>
            <a:ext cx="6625040" cy="2568634"/>
          </a:xfrm>
          <a:prstGeom prst="rect">
            <a:avLst/>
          </a:prstGeom>
        </p:spPr>
      </p:pic>
      <p:pic>
        <p:nvPicPr>
          <p:cNvPr id="5" name="Picture 6" descr="Image result for nociception">
            <a:extLst>
              <a:ext uri="{FF2B5EF4-FFF2-40B4-BE49-F238E27FC236}">
                <a16:creationId xmlns:a16="http://schemas.microsoft.com/office/drawing/2014/main" id="{7A5D3D7D-8ADC-4943-AE7E-89DF3EF47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152" y="1690688"/>
            <a:ext cx="5858848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9347DB-1949-49DD-8CB0-2FF0800BAFC3}"/>
              </a:ext>
            </a:extLst>
          </p:cNvPr>
          <p:cNvSpPr txBox="1"/>
          <p:nvPr/>
        </p:nvSpPr>
        <p:spPr>
          <a:xfrm>
            <a:off x="0" y="6607174"/>
            <a:ext cx="7017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https://opentextbc.ca/clinicalskills/chapter/2-1-1-focused-pain-assessment/</a:t>
            </a:r>
          </a:p>
        </p:txBody>
      </p:sp>
    </p:spTree>
    <p:extLst>
      <p:ext uri="{BB962C8B-B14F-4D97-AF65-F5344CB8AC3E}">
        <p14:creationId xmlns:p14="http://schemas.microsoft.com/office/powerpoint/2010/main" val="3894955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E33CB-8198-40AC-A7D1-BB7DD73C8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54DF5-1528-40B4-97B3-1DF9088D0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Lf</a:t>
            </a:r>
            <a:r>
              <a:rPr lang="en-US" dirty="0"/>
              <a:t> and </a:t>
            </a:r>
            <a:r>
              <a:rPr lang="en-US" dirty="0" err="1"/>
              <a:t>Tf</a:t>
            </a:r>
            <a:r>
              <a:rPr lang="en-US" dirty="0"/>
              <a:t> improve the poor pharmacokinetic profile of LTG</a:t>
            </a:r>
          </a:p>
          <a:p>
            <a:pPr lvl="1"/>
            <a:r>
              <a:rPr lang="en-US" dirty="0"/>
              <a:t>Improves achieve brain targeting</a:t>
            </a:r>
          </a:p>
          <a:p>
            <a:pPr lvl="1"/>
            <a:r>
              <a:rPr lang="en-US" dirty="0"/>
              <a:t>Better retention</a:t>
            </a:r>
          </a:p>
          <a:p>
            <a:pPr lvl="1"/>
            <a:r>
              <a:rPr lang="en-US" dirty="0"/>
              <a:t>Sustained release</a:t>
            </a:r>
          </a:p>
          <a:p>
            <a:r>
              <a:rPr lang="en-US" dirty="0" err="1"/>
              <a:t>Lf</a:t>
            </a:r>
            <a:r>
              <a:rPr lang="en-US" dirty="0"/>
              <a:t> superior to </a:t>
            </a:r>
            <a:r>
              <a:rPr lang="en-US" dirty="0" err="1"/>
              <a:t>Tf</a:t>
            </a:r>
            <a:r>
              <a:rPr lang="en-US" dirty="0"/>
              <a:t> for neural targeting after intravenous administration</a:t>
            </a:r>
          </a:p>
          <a:p>
            <a:r>
              <a:rPr lang="en-US" dirty="0"/>
              <a:t>LTG within the NPs ensures minimum exposure to free drug</a:t>
            </a:r>
          </a:p>
          <a:p>
            <a:pPr lvl="1"/>
            <a:r>
              <a:rPr lang="en-US" dirty="0"/>
              <a:t>Reduces the chances of experiencing side effects</a:t>
            </a:r>
          </a:p>
        </p:txBody>
      </p:sp>
    </p:spTree>
    <p:extLst>
      <p:ext uri="{BB962C8B-B14F-4D97-AF65-F5344CB8AC3E}">
        <p14:creationId xmlns:p14="http://schemas.microsoft.com/office/powerpoint/2010/main" val="291793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1FC41-16EB-4CD5-8174-CE9C20A4C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Locating the Site of Neuropathic Pain </a:t>
            </a:r>
            <a:r>
              <a:rPr lang="en-US" i="1" dirty="0"/>
              <a:t>In Vivo </a:t>
            </a:r>
            <a:r>
              <a:rPr lang="en-US" dirty="0"/>
              <a:t>Using MMP-12-</a:t>
            </a:r>
            <a:br>
              <a:rPr lang="en-US" dirty="0"/>
            </a:br>
            <a:r>
              <a:rPr lang="en-US" dirty="0"/>
              <a:t>Targeted Magnetic Nanoparticles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1BA85-4066-42F7-A542-79AB8B6A4F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spcBef>
                <a:spcPts val="0"/>
              </a:spcBef>
            </a:pPr>
            <a:r>
              <a:rPr lang="en-US" dirty="0" err="1">
                <a:solidFill>
                  <a:schemeClr val="tx1"/>
                </a:solidFill>
              </a:rPr>
              <a:t>Syeda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Fabeha</a:t>
            </a:r>
            <a:r>
              <a:rPr lang="en-US" dirty="0">
                <a:solidFill>
                  <a:schemeClr val="tx1"/>
                </a:solidFill>
              </a:rPr>
              <a:t> Husain, Raymond W. M. Lam, Tao Hu, Michael W. F. Ng,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Z. Q. G. </a:t>
            </a:r>
            <a:r>
              <a:rPr lang="en-US" dirty="0" err="1">
                <a:solidFill>
                  <a:schemeClr val="tx1"/>
                </a:solidFill>
              </a:rPr>
              <a:t>Liau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Keiji</a:t>
            </a:r>
            <a:r>
              <a:rPr lang="en-US" dirty="0">
                <a:solidFill>
                  <a:schemeClr val="tx1"/>
                </a:solidFill>
              </a:rPr>
              <a:t> Nagata, Sanjay Khanna, </a:t>
            </a:r>
            <a:r>
              <a:rPr lang="en-US" dirty="0" err="1">
                <a:solidFill>
                  <a:schemeClr val="tx1"/>
                </a:solidFill>
              </a:rPr>
              <a:t>Yulin</a:t>
            </a:r>
            <a:r>
              <a:rPr lang="en-US" dirty="0">
                <a:solidFill>
                  <a:schemeClr val="tx1"/>
                </a:solidFill>
              </a:rPr>
              <a:t> Lam, Kishore </a:t>
            </a:r>
            <a:r>
              <a:rPr lang="en-US" dirty="0" err="1">
                <a:solidFill>
                  <a:schemeClr val="tx1"/>
                </a:solidFill>
              </a:rPr>
              <a:t>Bhakoo</a:t>
            </a:r>
            <a:r>
              <a:rPr lang="en-US" dirty="0">
                <a:solidFill>
                  <a:schemeClr val="tx1"/>
                </a:solidFill>
              </a:rPr>
              <a:t>,</a:t>
            </a: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Roger C. M. Ho, and </a:t>
            </a:r>
            <a:r>
              <a:rPr lang="en-US" dirty="0" err="1">
                <a:solidFill>
                  <a:schemeClr val="tx1"/>
                </a:solidFill>
              </a:rPr>
              <a:t>Hee</a:t>
            </a:r>
            <a:r>
              <a:rPr lang="en-US" dirty="0">
                <a:solidFill>
                  <a:schemeClr val="tx1"/>
                </a:solidFill>
              </a:rPr>
              <a:t>-Kit Wong</a:t>
            </a:r>
          </a:p>
          <a:p>
            <a:pPr algn="ctr">
              <a:spcBef>
                <a:spcPts val="0"/>
              </a:spcBef>
            </a:pPr>
            <a:endParaRPr lang="en-US" dirty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dirty="0">
                <a:solidFill>
                  <a:schemeClr val="tx1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66820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54E9-F7D1-43A3-98F5-BF2C4A5E7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93309-4AD8-4F00-91B1-AE0EAAAAC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metalloproteinases (MMP), but specifically MMP-12, is increased during peripheral inflammation</a:t>
            </a:r>
          </a:p>
          <a:p>
            <a:r>
              <a:rPr lang="en-US" dirty="0"/>
              <a:t>MMP-12-targeted magnetic iron oxide nanoparticle (IONP)</a:t>
            </a:r>
          </a:p>
        </p:txBody>
      </p:sp>
    </p:spTree>
    <p:extLst>
      <p:ext uri="{BB962C8B-B14F-4D97-AF65-F5344CB8AC3E}">
        <p14:creationId xmlns:p14="http://schemas.microsoft.com/office/powerpoint/2010/main" val="1225967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B28B1B-B1E4-4873-976A-82CD1D7C2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623887"/>
            <a:ext cx="107823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5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5BF0D-43E4-4028-973D-8514D85EC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" y="365125"/>
            <a:ext cx="3137263" cy="6127115"/>
          </a:xfrm>
        </p:spPr>
        <p:txBody>
          <a:bodyPr/>
          <a:lstStyle/>
          <a:p>
            <a:r>
              <a:rPr lang="en-US" dirty="0"/>
              <a:t>Macrophage infiltration and MMP-12 upregulation occurred in injured nerves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084EA7-1AFF-449D-9F1A-014C0C51A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309" y="0"/>
            <a:ext cx="85986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93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C0590-D4F1-4EA7-841A-E4A4CF53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Macrophage infiltration and MMP-12 upregulation occurred in injured nerves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66CC2-FD40-46DC-80F9-DC581457B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50" y="2214562"/>
            <a:ext cx="99441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068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DBC3-1EFD-400D-8910-7D2FEC2F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MMP-12 upregulation in ligated left L5 spinal nerve is observed for up to 2 weeks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FFA66A-3178-4263-A1A5-DBF12BD6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2" y="2192655"/>
            <a:ext cx="49434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73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443C-FFA2-4C5A-AD50-01DDAB735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943" y="365125"/>
            <a:ext cx="3496687" cy="6184265"/>
          </a:xfrm>
        </p:spPr>
        <p:txBody>
          <a:bodyPr/>
          <a:lstStyle/>
          <a:p>
            <a:r>
              <a:rPr lang="en-US" dirty="0"/>
              <a:t>Demyelination and elastin fiber loss occurred at the site of ligation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5DF066-B7A7-4FC5-B2E9-1BAC85816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630" y="0"/>
            <a:ext cx="8499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06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9B30D-546D-4B3E-919E-86AA23E4F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Demyelination and elastin fiber loss occurred at the site of ligation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213497-B423-4B15-B55E-5716BCB60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2265045"/>
            <a:ext cx="101060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9380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75CD-F1C0-4789-A40D-D56FFD4E2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328160" cy="6172835"/>
          </a:xfrm>
        </p:spPr>
        <p:txBody>
          <a:bodyPr/>
          <a:lstStyle/>
          <a:p>
            <a:r>
              <a:rPr lang="en-US" dirty="0"/>
              <a:t>Compared to uninjured nerves, injured nerves are enlarged, and iron-induced signal loss is</a:t>
            </a:r>
            <a:br>
              <a:rPr lang="en-US" dirty="0"/>
            </a:br>
            <a:r>
              <a:rPr lang="en-US" dirty="0"/>
              <a:t>observed at the approximate site of ligation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9CB2F0-10E3-4FA2-BC22-0D47290FD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6898" y="0"/>
            <a:ext cx="6695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79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4422-8423-48EF-A924-593BB0DD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Information on Pain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33C4D-09A5-49BE-9DA0-B63A0372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Affects more Americans than diabetes, heart disease and cancer combined</a:t>
            </a:r>
          </a:p>
          <a:p>
            <a:r>
              <a:rPr lang="en-US" dirty="0"/>
              <a:t>Most common cause of long-term disability</a:t>
            </a:r>
          </a:p>
          <a:p>
            <a:r>
              <a:rPr lang="en-US" dirty="0"/>
              <a:t>Can be a chronic disease and comorbid with other diseases and conditions</a:t>
            </a:r>
          </a:p>
          <a:p>
            <a:pPr lvl="1"/>
            <a:r>
              <a:rPr lang="en-US" sz="2600" dirty="0"/>
              <a:t>(e.g. depression, post-traumatic stress disorder, traumatic brain injury)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7E97-9F14-47A8-AA90-A5212230A510}"/>
              </a:ext>
            </a:extLst>
          </p:cNvPr>
          <p:cNvSpPr txBox="1"/>
          <p:nvPr/>
        </p:nvSpPr>
        <p:spPr>
          <a:xfrm>
            <a:off x="2761938" y="6583135"/>
            <a:ext cx="94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https://report.nih.gov/nihfactsheets/ViewFactSheet.aspx?csid=57; (</a:t>
            </a:r>
            <a:r>
              <a:rPr lang="en-US" sz="1200" dirty="0" err="1"/>
              <a:t>Treede</a:t>
            </a:r>
            <a:r>
              <a:rPr lang="en-US" sz="1200" dirty="0"/>
              <a:t> et al. Pain. 2015, 156(6): 1003)</a:t>
            </a:r>
          </a:p>
        </p:txBody>
      </p:sp>
    </p:spTree>
    <p:extLst>
      <p:ext uri="{BB962C8B-B14F-4D97-AF65-F5344CB8AC3E}">
        <p14:creationId xmlns:p14="http://schemas.microsoft.com/office/powerpoint/2010/main" val="9947466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18E02-2608-42CC-BC98-18D040292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914" y="365125"/>
            <a:ext cx="3135086" cy="6218555"/>
          </a:xfrm>
        </p:spPr>
        <p:txBody>
          <a:bodyPr>
            <a:normAutofit fontScale="90000"/>
          </a:bodyPr>
          <a:lstStyle/>
          <a:p>
            <a:r>
              <a:rPr lang="en-US" dirty="0"/>
              <a:t>Increased iron</a:t>
            </a:r>
            <a:br>
              <a:rPr lang="en-US" dirty="0"/>
            </a:br>
            <a:r>
              <a:rPr lang="en-US" dirty="0"/>
              <a:t>staining in the perineural tissues, compared to the corresponding tissues in sham rats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96FB29-6E08-4639-9B5F-6F67476AF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69" y="0"/>
            <a:ext cx="8558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AFDBC-7181-42B0-93A9-7EEADABAC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6374E-542C-4853-BAA4-A2592012C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MMP-12 expression is elevated in ligated spinal nerves of neuropathic pain animal model</a:t>
            </a:r>
          </a:p>
          <a:p>
            <a:r>
              <a:rPr lang="en-US" dirty="0"/>
              <a:t>MMP-12 is a potential target enzyme for IONP-enhanced MRI of injured spinal nerves</a:t>
            </a:r>
          </a:p>
        </p:txBody>
      </p:sp>
    </p:spTree>
    <p:extLst>
      <p:ext uri="{BB962C8B-B14F-4D97-AF65-F5344CB8AC3E}">
        <p14:creationId xmlns:p14="http://schemas.microsoft.com/office/powerpoint/2010/main" val="3234532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CE77F-F0B5-4F50-B4ED-C7B64294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Directions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539FA-FCD6-436F-B88E-F7D16D7BE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 studies using nanoparticles to selectively target or treat pain conditions</a:t>
            </a:r>
          </a:p>
          <a:p>
            <a:r>
              <a:rPr lang="en-US" dirty="0"/>
              <a:t>Combine these studies?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23A2C-02F6-429F-B115-1CA7FC305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AF856-848C-4521-8CED-DE591289DBC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83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DA2DB8-F46C-49F5-AD66-2220B8F186EA}"/>
              </a:ext>
            </a:extLst>
          </p:cNvPr>
          <p:cNvSpPr txBox="1"/>
          <p:nvPr/>
        </p:nvSpPr>
        <p:spPr>
          <a:xfrm>
            <a:off x="674237" y="914400"/>
            <a:ext cx="3657600" cy="28875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2012 National Health Interview Survey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e text version">
            <a:extLst>
              <a:ext uri="{FF2B5EF4-FFF2-40B4-BE49-F238E27FC236}">
                <a16:creationId xmlns:a16="http://schemas.microsoft.com/office/drawing/2014/main" id="{971D65A2-93F5-462D-A5D5-BDB435685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1" y="26024"/>
            <a:ext cx="3533774" cy="682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BB06B2-B558-49EB-914E-7AAD9F82BB1F}"/>
              </a:ext>
            </a:extLst>
          </p:cNvPr>
          <p:cNvSpPr txBox="1"/>
          <p:nvPr/>
        </p:nvSpPr>
        <p:spPr>
          <a:xfrm>
            <a:off x="257452" y="6649375"/>
            <a:ext cx="4332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https://nccih.nih.gov/research/statistics/NHIS/2012/pain/severity</a:t>
            </a:r>
          </a:p>
        </p:txBody>
      </p:sp>
    </p:spTree>
    <p:extLst>
      <p:ext uri="{BB962C8B-B14F-4D97-AF65-F5344CB8AC3E}">
        <p14:creationId xmlns:p14="http://schemas.microsoft.com/office/powerpoint/2010/main" val="2737527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D6A717-9C1B-4A9D-B61C-E0D093F14625}"/>
              </a:ext>
            </a:extLst>
          </p:cNvPr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Pain Treatments - NSAIDS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6496A8-38A4-4AAB-9C50-7AF6B0249C1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56044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Nonsteroidal anti-inflammatory drugs (NSAIDs)</a:t>
            </a:r>
          </a:p>
          <a:p>
            <a:r>
              <a:rPr lang="en-US" dirty="0"/>
              <a:t>Inhibit cyclooxygenase 2 (COX-2) enzymes</a:t>
            </a:r>
          </a:p>
          <a:p>
            <a:pPr lvl="1"/>
            <a:r>
              <a:rPr lang="en-US" sz="2800" dirty="0"/>
              <a:t>Prevents the production of prostaglandins (PGs)</a:t>
            </a:r>
            <a:endParaRPr lang="en-US" sz="3200" dirty="0"/>
          </a:p>
          <a:p>
            <a:pPr lvl="2"/>
            <a:r>
              <a:rPr lang="en-US" sz="2800" dirty="0"/>
              <a:t>Inflammation</a:t>
            </a:r>
          </a:p>
          <a:p>
            <a:pPr lvl="2"/>
            <a:r>
              <a:rPr lang="en-US" sz="2800" dirty="0"/>
              <a:t>Pain</a:t>
            </a:r>
          </a:p>
          <a:p>
            <a:pPr lvl="2"/>
            <a:r>
              <a:rPr lang="en-US" sz="2800" dirty="0"/>
              <a:t>Fever</a:t>
            </a:r>
          </a:p>
          <a:p>
            <a:r>
              <a:rPr lang="en-US" dirty="0"/>
              <a:t>Able to treat mild to moderate pain</a:t>
            </a:r>
          </a:p>
          <a:p>
            <a:r>
              <a:rPr lang="en-US" dirty="0"/>
              <a:t>Well-tolerated</a:t>
            </a:r>
          </a:p>
          <a:p>
            <a:r>
              <a:rPr lang="en-US" dirty="0"/>
              <a:t>Potential gastrointestinal and cardiovascular side effects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6DDE23-4298-4427-A8F1-81045B4A4ABE}"/>
              </a:ext>
            </a:extLst>
          </p:cNvPr>
          <p:cNvSpPr txBox="1"/>
          <p:nvPr/>
        </p:nvSpPr>
        <p:spPr>
          <a:xfrm>
            <a:off x="5922334" y="6581829"/>
            <a:ext cx="62696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https://www.webmd.com/arthritis/features/making-decision-on-nsaids#1</a:t>
            </a:r>
          </a:p>
        </p:txBody>
      </p:sp>
    </p:spTree>
    <p:extLst>
      <p:ext uri="{BB962C8B-B14F-4D97-AF65-F5344CB8AC3E}">
        <p14:creationId xmlns:p14="http://schemas.microsoft.com/office/powerpoint/2010/main" val="364230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52AE892-B2A7-4CA2-BF88-A92C18296B99}"/>
              </a:ext>
            </a:extLst>
          </p:cNvPr>
          <p:cNvSpPr txBox="1">
            <a:spLocks/>
          </p:cNvSpPr>
          <p:nvPr/>
        </p:nvSpPr>
        <p:spPr>
          <a:xfrm>
            <a:off x="306568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Pain Treatments – Opioids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62B32-2250-4980-9AE3-7F00AE8B2EE4}"/>
              </a:ext>
            </a:extLst>
          </p:cNvPr>
          <p:cNvSpPr txBox="1">
            <a:spLocks/>
          </p:cNvSpPr>
          <p:nvPr/>
        </p:nvSpPr>
        <p:spPr>
          <a:xfrm>
            <a:off x="838199" y="1825624"/>
            <a:ext cx="11353799" cy="5032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Ex. Morphine, hydrocodone, and oxycodone</a:t>
            </a:r>
          </a:p>
          <a:p>
            <a:r>
              <a:rPr lang="en-US" dirty="0"/>
              <a:t>Works through G-protein coupled receptors; reduces neural activity via</a:t>
            </a:r>
          </a:p>
          <a:p>
            <a:pPr lvl="1"/>
            <a:r>
              <a:rPr lang="en-US" sz="2600" dirty="0"/>
              <a:t>Prevent Ca</a:t>
            </a:r>
            <a:r>
              <a:rPr lang="en-US" sz="2600" baseline="30000" dirty="0"/>
              <a:t>2+</a:t>
            </a:r>
            <a:r>
              <a:rPr lang="en-US" sz="2600" dirty="0"/>
              <a:t> influx in the presynaptic cell</a:t>
            </a:r>
          </a:p>
          <a:p>
            <a:pPr lvl="1"/>
            <a:r>
              <a:rPr lang="en-US" sz="2600" dirty="0"/>
              <a:t>Promote K</a:t>
            </a:r>
            <a:r>
              <a:rPr lang="en-US" sz="2600" baseline="30000" dirty="0"/>
              <a:t>+</a:t>
            </a:r>
            <a:r>
              <a:rPr lang="en-US" sz="2600" dirty="0"/>
              <a:t> efflux in the pre- and postsynaptic cell</a:t>
            </a:r>
          </a:p>
          <a:p>
            <a:r>
              <a:rPr lang="en-US" dirty="0"/>
              <a:t>Reduces neuronal activity in pain circuitry, but also in other areas such as the respiratory system</a:t>
            </a:r>
          </a:p>
          <a:p>
            <a:r>
              <a:rPr lang="en-US" dirty="0"/>
              <a:t>Activated by endogenous peptides such as enkephalins, dynorphins, and endorphins</a:t>
            </a:r>
          </a:p>
          <a:p>
            <a:r>
              <a:rPr lang="en-US" dirty="0"/>
              <a:t>Used to treat severe pain</a:t>
            </a:r>
          </a:p>
          <a:p>
            <a:r>
              <a:rPr lang="en-US" dirty="0"/>
              <a:t>Highly addictive</a:t>
            </a:r>
          </a:p>
          <a:p>
            <a:r>
              <a:rPr lang="en-US" dirty="0"/>
              <a:t>Numerous side effects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94E086-8A29-4935-A04F-B556C534CDBA}"/>
              </a:ext>
            </a:extLst>
          </p:cNvPr>
          <p:cNvSpPr txBox="1"/>
          <p:nvPr/>
        </p:nvSpPr>
        <p:spPr>
          <a:xfrm>
            <a:off x="7464828" y="6589920"/>
            <a:ext cx="472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Duarte &amp; Raphael 2014</a:t>
            </a:r>
          </a:p>
        </p:txBody>
      </p:sp>
    </p:spTree>
    <p:extLst>
      <p:ext uri="{BB962C8B-B14F-4D97-AF65-F5344CB8AC3E}">
        <p14:creationId xmlns:p14="http://schemas.microsoft.com/office/powerpoint/2010/main" val="100109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FEF3B35-05D6-447B-A1EB-2AA6F9C5D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Pain Treatments - Other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3BB13C-E039-417E-95A2-C1399CE5E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Mind-body techniques</a:t>
            </a:r>
          </a:p>
          <a:p>
            <a:pPr lvl="1"/>
            <a:r>
              <a:rPr lang="en-US" dirty="0"/>
              <a:t>Meditation</a:t>
            </a:r>
          </a:p>
          <a:p>
            <a:pPr lvl="1"/>
            <a:r>
              <a:rPr lang="en-US" dirty="0"/>
              <a:t>Progressive muscle relaxation</a:t>
            </a:r>
          </a:p>
          <a:p>
            <a:pPr lvl="1"/>
            <a:r>
              <a:rPr lang="en-US" dirty="0"/>
              <a:t>Breathing exercises</a:t>
            </a:r>
          </a:p>
          <a:p>
            <a:r>
              <a:rPr lang="en-US" dirty="0"/>
              <a:t>Biofeedback</a:t>
            </a:r>
          </a:p>
          <a:p>
            <a:r>
              <a:rPr lang="en-US" dirty="0"/>
              <a:t>Acupuncture</a:t>
            </a:r>
          </a:p>
          <a:p>
            <a:r>
              <a:rPr lang="en-US" dirty="0"/>
              <a:t>Massage</a:t>
            </a:r>
          </a:p>
          <a:p>
            <a:r>
              <a:rPr lang="en-US" dirty="0"/>
              <a:t>Cold laser therapy</a:t>
            </a:r>
          </a:p>
          <a:p>
            <a:r>
              <a:rPr lang="en-US" dirty="0"/>
              <a:t>Cognitive behavioral therapy (CBT)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FE389-97CB-4895-81FA-0B74E450EBB3}"/>
              </a:ext>
            </a:extLst>
          </p:cNvPr>
          <p:cNvSpPr txBox="1"/>
          <p:nvPr/>
        </p:nvSpPr>
        <p:spPr>
          <a:xfrm>
            <a:off x="6028662" y="6570928"/>
            <a:ext cx="6173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https://www.health.harvard.edu/staying-healthy/non-opioid-options-for-managing-chronic-pain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A118D3E7-6F70-40F6-9F84-4B6EF0F24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9622468" y="152471"/>
            <a:ext cx="1704753" cy="170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19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C5572FF-092D-4723-B5A9-BEF705E4E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 dirty="0"/>
              <a:t>Current State on Pain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4BF0B6-7673-4E26-9045-CA12CF7F6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dirty="0"/>
              <a:t>Continue to treat pain with opioids and NSAIDs</a:t>
            </a:r>
          </a:p>
          <a:p>
            <a:r>
              <a:rPr lang="en-US" dirty="0"/>
              <a:t>Little to no understanding on how other pain treatments work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5D4C47-CAC2-4231-902A-29B785542AC8}"/>
              </a:ext>
            </a:extLst>
          </p:cNvPr>
          <p:cNvGrpSpPr/>
          <p:nvPr/>
        </p:nvGrpSpPr>
        <p:grpSpPr>
          <a:xfrm>
            <a:off x="6090613" y="640082"/>
            <a:ext cx="5461724" cy="5577837"/>
            <a:chOff x="6090613" y="640082"/>
            <a:chExt cx="5461724" cy="5577837"/>
          </a:xfrm>
        </p:grpSpPr>
        <p:pic>
          <p:nvPicPr>
            <p:cNvPr id="6" name="Picture 5" descr="A picture containing food&#10;&#10;Description automatically generated">
              <a:extLst>
                <a:ext uri="{FF2B5EF4-FFF2-40B4-BE49-F238E27FC236}">
                  <a16:creationId xmlns:a16="http://schemas.microsoft.com/office/drawing/2014/main" id="{B4141105-87DE-45FA-940C-A4ED1E377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8" r="357" b="3"/>
            <a:stretch/>
          </p:blipFill>
          <p:spPr>
            <a:xfrm>
              <a:off x="6090613" y="640082"/>
              <a:ext cx="5461724" cy="5577837"/>
            </a:xfrm>
            <a:prstGeom prst="rect">
              <a:avLst/>
            </a:prstGeom>
            <a:effectLst/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07A260-8F4E-4F99-AD83-97C268B01338}"/>
                </a:ext>
              </a:extLst>
            </p:cNvPr>
            <p:cNvSpPr txBox="1"/>
            <p:nvPr/>
          </p:nvSpPr>
          <p:spPr>
            <a:xfrm>
              <a:off x="7108723" y="2438400"/>
              <a:ext cx="3401961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latin typeface="Edwardian Script ITC" panose="030303020407070D0804" pitchFamily="66" charset="0"/>
                </a:rPr>
                <a:t>More effective treatment options for pain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67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51C1E-8251-4A25-B3FF-8F0D6C9F5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Synergism between gabapentin–tramadol in experimental diabetic neuropathic pain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4D6FD-AEAC-4851-A971-793EC4F47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Hugo F. Miranda , Fernando </a:t>
            </a:r>
            <a:r>
              <a:rPr lang="en-US" dirty="0" err="1">
                <a:solidFill>
                  <a:schemeClr val="tx1"/>
                </a:solidFill>
              </a:rPr>
              <a:t>Sierralta</a:t>
            </a:r>
            <a:r>
              <a:rPr lang="en-US" dirty="0">
                <a:solidFill>
                  <a:schemeClr val="tx1"/>
                </a:solidFill>
              </a:rPr>
              <a:t> , Nicolas Aranda, Paula Poblete , Viviana Noriega , Juan C. Prieto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398318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1071</Words>
  <Application>Microsoft Office PowerPoint</Application>
  <PresentationFormat>Widescreen</PresentationFormat>
  <Paragraphs>126</Paragraphs>
  <Slides>32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Edwardian Script ITC</vt:lpstr>
      <vt:lpstr>Office Theme</vt:lpstr>
      <vt:lpstr>1_Office Theme</vt:lpstr>
      <vt:lpstr>Potential Role of Nanoparticles in Pain Treatment</vt:lpstr>
      <vt:lpstr>Terminology (IASP)</vt:lpstr>
      <vt:lpstr>General Information on Pain</vt:lpstr>
      <vt:lpstr>PowerPoint Presentation</vt:lpstr>
      <vt:lpstr>PowerPoint Presentation</vt:lpstr>
      <vt:lpstr>PowerPoint Presentation</vt:lpstr>
      <vt:lpstr>Pain Treatments - Other</vt:lpstr>
      <vt:lpstr>Current State on Pain</vt:lpstr>
      <vt:lpstr>Synergism between gabapentin–tramadol in experimental diabetic neuropathic pain</vt:lpstr>
      <vt:lpstr>Gabapentin and Tramadol</vt:lpstr>
      <vt:lpstr>Gabapentin: - increased reaction times (TF) - reduced licking time (FT) - increased latency (HT)  Tramadol shows similar trends </vt:lpstr>
      <vt:lpstr>Main take away message:</vt:lpstr>
      <vt:lpstr>Protein-Functionalized PLGA Nanoparticles of Lamotrigine for Neuropathic Pain Management</vt:lpstr>
      <vt:lpstr>Background</vt:lpstr>
      <vt:lpstr>Blood and brain levels of LTG and LTG-loaded NPs</vt:lpstr>
      <vt:lpstr>Fig. 10: Organ Distribution</vt:lpstr>
      <vt:lpstr>Fig. 10: Organ Distribution</vt:lpstr>
      <vt:lpstr>Fig. 10: Organ Distribution</vt:lpstr>
      <vt:lpstr>PowerPoint Presentation</vt:lpstr>
      <vt:lpstr>Conclusions</vt:lpstr>
      <vt:lpstr>Locating the Site of Neuropathic Pain In Vivo Using MMP-12- Targeted Magnetic Nanoparticles</vt:lpstr>
      <vt:lpstr>Background</vt:lpstr>
      <vt:lpstr>PowerPoint Presentation</vt:lpstr>
      <vt:lpstr>Macrophage infiltration and MMP-12 upregulation occurred in injured nerves</vt:lpstr>
      <vt:lpstr>Macrophage infiltration and MMP-12 upregulation occurred in injured nerves</vt:lpstr>
      <vt:lpstr>MMP-12 upregulation in ligated left L5 spinal nerve is observed for up to 2 weeks</vt:lpstr>
      <vt:lpstr>Demyelination and elastin fiber loss occurred at the site of ligation</vt:lpstr>
      <vt:lpstr>Demyelination and elastin fiber loss occurred at the site of ligation</vt:lpstr>
      <vt:lpstr>Compared to uninjured nerves, injured nerves are enlarged, and iron-induced signal loss is observed at the approximate site of ligation</vt:lpstr>
      <vt:lpstr>Increased iron staining in the perineural tissues, compared to the corresponding tissues in sham rats</vt:lpstr>
      <vt:lpstr>Conclusions</vt:lpstr>
      <vt:lpstr>Future 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Role of Nanoparticles in Pain Treatment</dc:title>
  <dc:creator>Jess Hoynoski</dc:creator>
  <cp:lastModifiedBy>Jess Hoynoski</cp:lastModifiedBy>
  <cp:revision>23</cp:revision>
  <dcterms:created xsi:type="dcterms:W3CDTF">2019-11-14T20:17:07Z</dcterms:created>
  <dcterms:modified xsi:type="dcterms:W3CDTF">2019-11-16T05:42:47Z</dcterms:modified>
</cp:coreProperties>
</file>